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7"/>
  </p:notesMasterIdLst>
  <p:handoutMasterIdLst>
    <p:handoutMasterId r:id="rId38"/>
  </p:handoutMasterIdLst>
  <p:sldIdLst>
    <p:sldId id="256" r:id="rId2"/>
    <p:sldId id="257" r:id="rId3"/>
    <p:sldId id="258" r:id="rId4"/>
    <p:sldId id="259" r:id="rId5"/>
    <p:sldId id="260" r:id="rId6"/>
    <p:sldId id="261" r:id="rId7"/>
    <p:sldId id="297" r:id="rId8"/>
    <p:sldId id="262" r:id="rId9"/>
    <p:sldId id="263" r:id="rId10"/>
    <p:sldId id="308" r:id="rId11"/>
    <p:sldId id="299" r:id="rId12"/>
    <p:sldId id="264" r:id="rId13"/>
    <p:sldId id="307" r:id="rId14"/>
    <p:sldId id="265" r:id="rId15"/>
    <p:sldId id="300" r:id="rId16"/>
    <p:sldId id="269" r:id="rId17"/>
    <p:sldId id="309" r:id="rId18"/>
    <p:sldId id="310" r:id="rId19"/>
    <p:sldId id="303" r:id="rId20"/>
    <p:sldId id="301" r:id="rId21"/>
    <p:sldId id="305" r:id="rId22"/>
    <p:sldId id="306" r:id="rId23"/>
    <p:sldId id="304" r:id="rId24"/>
    <p:sldId id="268" r:id="rId25"/>
    <p:sldId id="270" r:id="rId26"/>
    <p:sldId id="271" r:id="rId27"/>
    <p:sldId id="266" r:id="rId28"/>
    <p:sldId id="267" r:id="rId29"/>
    <p:sldId id="272" r:id="rId30"/>
    <p:sldId id="275" r:id="rId31"/>
    <p:sldId id="273" r:id="rId32"/>
    <p:sldId id="274" r:id="rId33"/>
    <p:sldId id="276" r:id="rId34"/>
    <p:sldId id="277" r:id="rId35"/>
    <p:sldId id="278" r:id="rId36"/>
  </p:sldIdLst>
  <p:sldSz cx="9144000" cy="5143500" type="screen16x9"/>
  <p:notesSz cx="6858000" cy="9144000"/>
  <p:embeddedFontLst>
    <p:embeddedFont>
      <p:font typeface="Open Sans" panose="020B0604020202020204" charset="0"/>
      <p:regular r:id="rId39"/>
      <p:bold r:id="rId40"/>
      <p:italic r:id="rId41"/>
      <p:boldItalic r:id="rId42"/>
    </p:embeddedFont>
    <p:embeddedFont>
      <p:font typeface="Barlow Medium" panose="020B0604020202020204" charset="0"/>
      <p:regular r:id="rId43"/>
      <p:bold r:id="rId44"/>
      <p:italic r:id="rId45"/>
      <p:boldItalic r:id="rId46"/>
    </p:embeddedFont>
    <p:embeddedFont>
      <p:font typeface="Raleway" panose="020B0604020202020204" charset="0"/>
      <p:regular r:id="rId47"/>
      <p:bold r:id="rId48"/>
      <p:italic r:id="rId49"/>
      <p:boldItalic r:id="rId50"/>
    </p:embeddedFont>
    <p:embeddedFont>
      <p:font typeface="Space Grotesk" panose="020B0604020202020204" charset="0"/>
      <p:regular r:id="rId51"/>
      <p:bold r:id="rId52"/>
    </p:embeddedFont>
    <p:embeddedFont>
      <p:font typeface="Anaheim" panose="020B0604020202020204" charset="0"/>
      <p:regular r:id="rId53"/>
    </p:embeddedFont>
    <p:embeddedFont>
      <p:font typeface="Barlow"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5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hyperlink" Target="https://www.google.com/imgres?imgurl=https%3A%2F%2Fimages.squarespace-cdn.com%2Fcontent%2Fv1%2F54358a40e4b0d0810faf80c2%2F1480671555352-425RITAGU4PQ8QQPOE7K%2FHome%2BPage.png&amp;tbnid=AaB1ifRKfvn_mM&amp;vet=12ahUKEwiR-_rr6cKCAxXAsCcCHbYQC9gQMygLegQIARBp..i&amp;imgrefurl=https%3A%2F%2Fwww.bahmni.org%2Fscreenshots&amp;docid=BhaoDFcayMowyM&amp;w=757&amp;h=604&amp;q=bahmni%20screenshots&amp;hl=en&amp;ved=2ahUKEwiR-_rr6cKCAxXAsCcCHbYQC9gQMygLegQIARBp"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30.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4.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1.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hyperlink" Target="https://docs.google.com/spreadsheets/d/1TvA6kCbfUMNVm5aiVAKzLjogrMCsMcxASZbOb4hfTIE/co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hyperlink" Target="https://docs.google.com/spreadsheets/d/1TvA6kCbfUMNVm5aiVAKzLjogrMCsMcxASZbOb4hfTIE/copy"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hyperlink" Target="https://docs.google.com/spreadsheets/d/1TvA6kCbfUMNVm5aiVAKzLjogrMCsMcxASZbOb4hfTIE/cop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dirty="0" err="1"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a:t>
            </a:r>
            <a:r>
              <a:rPr lang="en-US" dirty="0" err="1" smtClean="0"/>
              <a:t>Interoperabity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a:t>
            </a:r>
            <a:r>
              <a:rPr lang="en-US" dirty="0" err="1" smtClean="0"/>
              <a:t>Bahmni</a:t>
            </a:r>
            <a:r>
              <a:rPr lang="en-US" dirty="0" smtClean="0"/>
              <a:t> provide integration over all services?</a:t>
            </a:r>
          </a:p>
          <a:p>
            <a:pPr marL="0" indent="0">
              <a:spcBef>
                <a:spcPts val="1000"/>
              </a:spcBef>
            </a:pPr>
            <a:r>
              <a:rPr lang="en-US" b="1" dirty="0" err="1" smtClean="0"/>
              <a:t>Bahmni</a:t>
            </a:r>
            <a:r>
              <a:rPr lang="en-US" b="1" dirty="0" smtClean="0"/>
              <a:t>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err="1" smtClean="0"/>
              <a:t>Bahmni</a:t>
            </a:r>
            <a:r>
              <a:rPr lang="en-US" b="1" dirty="0" smtClean="0"/>
              <a:t> can be enhanced at multiple levels</a:t>
            </a:r>
          </a:p>
          <a:p>
            <a:pPr>
              <a:buFont typeface="Barlow Medium"/>
              <a:buChar char="●"/>
            </a:pPr>
            <a:r>
              <a:rPr lang="en-US" u="sng" dirty="0" smtClean="0"/>
              <a:t>Custom distribution of </a:t>
            </a:r>
            <a:r>
              <a:rPr lang="en-US" u="sng" dirty="0" err="1" smtClean="0"/>
              <a:t>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a:t>
            </a:r>
            <a:r>
              <a:rPr lang="en-US" u="sng" dirty="0" err="1" smtClean="0"/>
              <a:t>Bahmni</a:t>
            </a:r>
            <a:r>
              <a:rPr lang="en-US" u="sng" dirty="0" smtClean="0"/>
              <a:t>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Tree>
    <p:extLst>
      <p:ext uri="{BB962C8B-B14F-4D97-AF65-F5344CB8AC3E}">
        <p14:creationId xmlns:p14="http://schemas.microsoft.com/office/powerpoint/2010/main" val="3372149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8"/>
          <p:cNvPicPr preferRelativeResize="0"/>
          <p:nvPr/>
        </p:nvPicPr>
        <p:blipFill rotWithShape="1">
          <a:blip r:embed="rId3">
            <a:alphaModFix amt="80000"/>
          </a:blip>
          <a:srcRect/>
          <a:stretch/>
        </p:blipFill>
        <p:spPr>
          <a:xfrm>
            <a:off x="-1905077" y="-2071250"/>
            <a:ext cx="4954325" cy="3620275"/>
          </a:xfrm>
          <a:prstGeom prst="rect">
            <a:avLst/>
          </a:prstGeom>
          <a:noFill/>
          <a:ln>
            <a:noFill/>
          </a:ln>
        </p:spPr>
      </p:pic>
      <p:pic>
        <p:nvPicPr>
          <p:cNvPr id="557" name="Google Shape;557;p38"/>
          <p:cNvPicPr preferRelativeResize="0"/>
          <p:nvPr/>
        </p:nvPicPr>
        <p:blipFill rotWithShape="1">
          <a:blip r:embed="rId4">
            <a:alphaModFix/>
          </a:blip>
          <a:srcRect/>
          <a:stretch/>
        </p:blipFill>
        <p:spPr>
          <a:xfrm>
            <a:off x="6885978" y="3782863"/>
            <a:ext cx="3484151" cy="3620275"/>
          </a:xfrm>
          <a:prstGeom prst="rect">
            <a:avLst/>
          </a:prstGeom>
          <a:noFill/>
          <a:ln>
            <a:noFill/>
          </a:ln>
        </p:spPr>
      </p:pic>
      <p:sp>
        <p:nvSpPr>
          <p:cNvPr id="558" name="Google Shape;558;p38"/>
          <p:cNvSpPr txBox="1">
            <a:spLocks noGrp="1"/>
          </p:cNvSpPr>
          <p:nvPr>
            <p:ph type="subTitle" idx="1"/>
          </p:nvPr>
        </p:nvSpPr>
        <p:spPr>
          <a:xfrm>
            <a:off x="2834150" y="2770388"/>
            <a:ext cx="34842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559" name="Google Shape;559;p38"/>
          <p:cNvSpPr txBox="1">
            <a:spLocks noGrp="1"/>
          </p:cNvSpPr>
          <p:nvPr>
            <p:ph type="title"/>
          </p:nvPr>
        </p:nvSpPr>
        <p:spPr>
          <a:xfrm>
            <a:off x="2825688" y="1960613"/>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200 units</a:t>
            </a:r>
            <a:endParaRPr dirty="0"/>
          </a:p>
        </p:txBody>
      </p:sp>
      <p:sp>
        <p:nvSpPr>
          <p:cNvPr id="560" name="Google Shape;560;p38"/>
          <p:cNvSpPr txBox="1">
            <a:spLocks noGrp="1"/>
          </p:cNvSpPr>
          <p:nvPr>
            <p:ph type="title" idx="2"/>
          </p:nvPr>
        </p:nvSpPr>
        <p:spPr>
          <a:xfrm>
            <a:off x="-59812" y="3864236"/>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a:t>
            </a:r>
            <a:r>
              <a:rPr lang="en" dirty="0" smtClean="0"/>
              <a:t>ememeber to insert medical things on the background</a:t>
            </a:r>
            <a:endParaRPr dirty="0"/>
          </a:p>
        </p:txBody>
      </p:sp>
      <p:sp>
        <p:nvSpPr>
          <p:cNvPr id="561" name="Google Shape;561;p38"/>
          <p:cNvSpPr txBox="1">
            <a:spLocks noGrp="1"/>
          </p:cNvSpPr>
          <p:nvPr>
            <p:ph type="subTitle" idx="3"/>
          </p:nvPr>
        </p:nvSpPr>
        <p:spPr>
          <a:xfrm>
            <a:off x="713225" y="1349275"/>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 profit of the project</a:t>
            </a:r>
            <a:endParaRPr dirty="0"/>
          </a:p>
        </p:txBody>
      </p:sp>
      <p:sp>
        <p:nvSpPr>
          <p:cNvPr id="562" name="Google Shape;562;p38"/>
          <p:cNvSpPr txBox="1">
            <a:spLocks noGrp="1"/>
          </p:cNvSpPr>
          <p:nvPr>
            <p:ph type="title" idx="4"/>
          </p:nvPr>
        </p:nvSpPr>
        <p:spPr>
          <a:xfrm>
            <a:off x="4938163" y="3381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563" name="Google Shape;563;p38"/>
          <p:cNvSpPr txBox="1">
            <a:spLocks noGrp="1"/>
          </p:cNvSpPr>
          <p:nvPr>
            <p:ph type="subTitle" idx="5"/>
          </p:nvPr>
        </p:nvSpPr>
        <p:spPr>
          <a:xfrm>
            <a:off x="4938175" y="4191499"/>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564" name="Google Shape;564;p38"/>
          <p:cNvGrpSpPr/>
          <p:nvPr/>
        </p:nvGrpSpPr>
        <p:grpSpPr>
          <a:xfrm>
            <a:off x="1103061" y="4179015"/>
            <a:ext cx="716934" cy="380217"/>
            <a:chOff x="713225" y="-185425"/>
            <a:chExt cx="1484950" cy="787525"/>
          </a:xfrm>
        </p:grpSpPr>
        <p:sp>
          <p:nvSpPr>
            <p:cNvPr id="565" name="Google Shape;565;p38"/>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8"/>
          <p:cNvGrpSpPr/>
          <p:nvPr/>
        </p:nvGrpSpPr>
        <p:grpSpPr>
          <a:xfrm rot="5400000">
            <a:off x="589350" y="4274498"/>
            <a:ext cx="436989" cy="189261"/>
            <a:chOff x="713225" y="4487573"/>
            <a:chExt cx="436989" cy="189261"/>
          </a:xfrm>
        </p:grpSpPr>
        <p:sp>
          <p:nvSpPr>
            <p:cNvPr id="584" name="Google Shape;584;p38"/>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8"/>
          <p:cNvGrpSpPr/>
          <p:nvPr/>
        </p:nvGrpSpPr>
        <p:grpSpPr>
          <a:xfrm rot="10800000">
            <a:off x="6993677" y="-406700"/>
            <a:ext cx="352108" cy="1260383"/>
            <a:chOff x="8254727" y="-90700"/>
            <a:chExt cx="352108" cy="1260383"/>
          </a:xfrm>
        </p:grpSpPr>
        <p:sp>
          <p:nvSpPr>
            <p:cNvPr id="587" name="Google Shape;587;p3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8"/>
          <p:cNvGrpSpPr/>
          <p:nvPr/>
        </p:nvGrpSpPr>
        <p:grpSpPr>
          <a:xfrm>
            <a:off x="713225" y="539500"/>
            <a:ext cx="306900" cy="306900"/>
            <a:chOff x="381325" y="3011850"/>
            <a:chExt cx="306900" cy="306900"/>
          </a:xfrm>
        </p:grpSpPr>
        <p:sp>
          <p:nvSpPr>
            <p:cNvPr id="591" name="Google Shape;591;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8"/>
          <p:cNvGrpSpPr/>
          <p:nvPr/>
        </p:nvGrpSpPr>
        <p:grpSpPr>
          <a:xfrm>
            <a:off x="2825700" y="1960625"/>
            <a:ext cx="306900" cy="306900"/>
            <a:chOff x="381325" y="3011850"/>
            <a:chExt cx="306900" cy="306900"/>
          </a:xfrm>
        </p:grpSpPr>
        <p:sp>
          <p:nvSpPr>
            <p:cNvPr id="594" name="Google Shape;594;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8"/>
          <p:cNvGrpSpPr/>
          <p:nvPr/>
        </p:nvGrpSpPr>
        <p:grpSpPr>
          <a:xfrm>
            <a:off x="4938175" y="3381725"/>
            <a:ext cx="306900" cy="306900"/>
            <a:chOff x="381325" y="3011850"/>
            <a:chExt cx="306900" cy="306900"/>
          </a:xfrm>
        </p:grpSpPr>
        <p:sp>
          <p:nvSpPr>
            <p:cNvPr id="597" name="Google Shape;597;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a:t>
            </a:r>
            <a:r>
              <a:rPr lang="en-US" sz="1400" dirty="0" err="1"/>
              <a:t>Odoo</a:t>
            </a:r>
            <a:r>
              <a:rPr lang="en-US" sz="1400" dirty="0"/>
              <a:t>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a:t>
            </a:r>
            <a:r>
              <a:rPr lang="en-US" dirty="0" err="1" smtClean="0"/>
              <a:t>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03281" y="2163553"/>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419149" y="6587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03282" y="2506090"/>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Reliability</a:t>
            </a:r>
          </a:p>
          <a:p>
            <a:pPr marL="171450" lvl="0" indent="-171450" algn="l" rtl="0">
              <a:spcBef>
                <a:spcPts val="0"/>
              </a:spcBef>
              <a:spcAft>
                <a:spcPts val="0"/>
              </a:spcAft>
              <a:buFont typeface="Wingdings" panose="05000000000000000000" pitchFamily="2" charset="2"/>
              <a:buChar char="v"/>
            </a:pPr>
            <a:r>
              <a:rPr lang="en-US" dirty="0" smtClean="0"/>
              <a:t>Scalability</a:t>
            </a:r>
          </a:p>
          <a:p>
            <a:pPr marL="171450" lvl="0" indent="-171450" algn="l" rtl="0">
              <a:spcBef>
                <a:spcPts val="0"/>
              </a:spcBef>
              <a:spcAft>
                <a:spcPts val="0"/>
              </a:spcAft>
              <a:buFont typeface="Wingdings" panose="05000000000000000000" pitchFamily="2" charset="2"/>
              <a:buChar char="v"/>
            </a:pPr>
            <a:r>
              <a:rPr lang="en-US" dirty="0" smtClean="0"/>
              <a:t>fault tolerant</a:t>
            </a:r>
          </a:p>
          <a:p>
            <a:pPr marL="171450" lvl="0" indent="-171450" algn="l" rtl="0">
              <a:spcBef>
                <a:spcPts val="0"/>
              </a:spcBef>
              <a:spcAft>
                <a:spcPts val="0"/>
              </a:spcAft>
              <a:buFont typeface="Wingdings" panose="05000000000000000000" pitchFamily="2" charset="2"/>
              <a:buChar char="v"/>
            </a:pPr>
            <a:r>
              <a:rPr lang="en-US" dirty="0" smtClean="0"/>
              <a:t>Compatibility</a:t>
            </a:r>
            <a:endParaRPr lang="en-US" dirty="0" smtClean="0"/>
          </a:p>
          <a:p>
            <a:pPr marL="171450" lvl="0" indent="-171450" algn="l" rtl="0">
              <a:spcBef>
                <a:spcPts val="0"/>
              </a:spcBef>
              <a:spcAft>
                <a:spcPts val="0"/>
              </a:spcAft>
              <a:buFont typeface="Wingdings" panose="05000000000000000000" pitchFamily="2" charset="2"/>
              <a:buChar char="v"/>
            </a:pPr>
            <a:r>
              <a:rPr lang="en-US" dirty="0" smtClean="0"/>
              <a:t>resource efficiency</a:t>
            </a:r>
          </a:p>
          <a:p>
            <a:pPr marL="171450" lvl="0" indent="-171450" algn="l" rtl="0">
              <a:spcBef>
                <a:spcPts val="0"/>
              </a:spcBef>
              <a:spcAft>
                <a:spcPts val="0"/>
              </a:spcAft>
              <a:buFont typeface="Wingdings" panose="05000000000000000000" pitchFamily="2" charset="2"/>
              <a:buChar char="v"/>
            </a:pPr>
            <a:r>
              <a:rPr lang="en-US" dirty="0" smtClean="0"/>
              <a:t>throughput</a:t>
            </a:r>
            <a:endParaRPr dirty="0"/>
          </a:p>
        </p:txBody>
      </p:sp>
      <p:sp>
        <p:nvSpPr>
          <p:cNvPr id="487" name="Google Shape;487;p34"/>
          <p:cNvSpPr txBox="1">
            <a:spLocks noGrp="1"/>
          </p:cNvSpPr>
          <p:nvPr>
            <p:ph type="subTitle" idx="2"/>
          </p:nvPr>
        </p:nvSpPr>
        <p:spPr>
          <a:xfrm>
            <a:off x="1226743" y="2506090"/>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Data producer on Bahmni</a:t>
            </a:r>
          </a:p>
          <a:p>
            <a:pPr marL="171450" lvl="0" indent="-171450" algn="l" rtl="0">
              <a:spcBef>
                <a:spcPts val="0"/>
              </a:spcBef>
              <a:spcAft>
                <a:spcPts val="0"/>
              </a:spcAft>
              <a:buFont typeface="Wingdings" panose="05000000000000000000" pitchFamily="2" charset="2"/>
              <a:buChar char="v"/>
            </a:pPr>
            <a:r>
              <a:rPr lang="en-US" dirty="0" smtClean="0"/>
              <a:t>Data consumer on Odoo</a:t>
            </a:r>
          </a:p>
          <a:p>
            <a:pPr marL="171450" lvl="0" indent="-171450" algn="l" rtl="0">
              <a:spcBef>
                <a:spcPts val="0"/>
              </a:spcBef>
              <a:spcAft>
                <a:spcPts val="0"/>
              </a:spcAft>
              <a:buFont typeface="Wingdings" panose="05000000000000000000" pitchFamily="2" charset="2"/>
              <a:buChar char="v"/>
            </a:pPr>
            <a:r>
              <a:rPr lang="en-US" dirty="0" smtClean="0"/>
              <a:t>Real-time Syncroniza3ion</a:t>
            </a:r>
          </a:p>
          <a:p>
            <a:pPr marL="171450" lvl="0" indent="-171450" algn="l" rtl="0">
              <a:spcBef>
                <a:spcPts val="0"/>
              </a:spcBef>
              <a:spcAft>
                <a:spcPts val="0"/>
              </a:spcAft>
              <a:buFont typeface="Wingdings" panose="05000000000000000000" pitchFamily="2" charset="2"/>
              <a:buChar char="v"/>
            </a:pPr>
            <a:r>
              <a:rPr lang="en-US" dirty="0" smtClean="0"/>
              <a:t>Error handling and fault tolerance</a:t>
            </a:r>
          </a:p>
          <a:p>
            <a:pPr marL="171450" lvl="0" indent="-171450" algn="l" rtl="0">
              <a:spcBef>
                <a:spcPts val="0"/>
              </a:spcBef>
              <a:spcAft>
                <a:spcPts val="0"/>
              </a:spcAft>
              <a:buFont typeface="Wingdings" panose="05000000000000000000" pitchFamily="2" charset="2"/>
              <a:buChar char="v"/>
            </a:pPr>
            <a:r>
              <a:rPr lang="en-US" dirty="0" smtClean="0"/>
              <a:t>MOM system </a:t>
            </a:r>
            <a:endParaRPr lang="en-US" dirty="0" smtClean="0"/>
          </a:p>
          <a:p>
            <a:pPr marL="171450" lvl="0" indent="-171450" algn="l" rtl="0">
              <a:spcBef>
                <a:spcPts val="0"/>
              </a:spcBef>
              <a:spcAft>
                <a:spcPts val="0"/>
              </a:spcAft>
              <a:buFont typeface="Wingdings" panose="05000000000000000000" pitchFamily="2" charset="2"/>
              <a:buChar char="v"/>
            </a:pPr>
            <a:endParaRPr lang="en-US" dirty="0" smtClean="0"/>
          </a:p>
          <a:p>
            <a:pPr marL="0" lvl="0" indent="0" algn="l" rtl="0">
              <a:spcBef>
                <a:spcPts val="0"/>
              </a:spcBef>
              <a:spcAft>
                <a:spcPts val="0"/>
              </a:spcAft>
            </a:pPr>
            <a:endParaRPr lang="en-US" dirty="0" smtClean="0"/>
          </a:p>
        </p:txBody>
      </p:sp>
      <p:sp>
        <p:nvSpPr>
          <p:cNvPr id="488" name="Google Shape;488;p34"/>
          <p:cNvSpPr txBox="1">
            <a:spLocks noGrp="1"/>
          </p:cNvSpPr>
          <p:nvPr>
            <p:ph type="subTitle" idx="3"/>
          </p:nvPr>
        </p:nvSpPr>
        <p:spPr>
          <a:xfrm>
            <a:off x="1226743" y="2163553"/>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94" name="Google Shape;494;p34"/>
          <p:cNvGrpSpPr/>
          <p:nvPr/>
        </p:nvGrpSpPr>
        <p:grpSpPr>
          <a:xfrm>
            <a:off x="4888343" y="1472981"/>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98;p49"/>
          <p:cNvGrpSpPr/>
          <p:nvPr/>
        </p:nvGrpSpPr>
        <p:grpSpPr>
          <a:xfrm>
            <a:off x="1347323" y="1509483"/>
            <a:ext cx="492263" cy="456250"/>
            <a:chOff x="4020272" y="3731374"/>
            <a:chExt cx="350875" cy="353506"/>
          </a:xfrm>
        </p:grpSpPr>
        <p:sp>
          <p:nvSpPr>
            <p:cNvPr id="17"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216;p50"/>
          <p:cNvSpPr/>
          <p:nvPr/>
        </p:nvSpPr>
        <p:spPr>
          <a:xfrm>
            <a:off x="8123612" y="3887743"/>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6;p50"/>
          <p:cNvSpPr/>
          <p:nvPr/>
        </p:nvSpPr>
        <p:spPr>
          <a:xfrm>
            <a:off x="8123149" y="3340424"/>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6;p50"/>
          <p:cNvSpPr/>
          <p:nvPr/>
        </p:nvSpPr>
        <p:spPr>
          <a:xfrm>
            <a:off x="8123149" y="4435062"/>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534838" y="517585"/>
            <a:ext cx="4322887" cy="15127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Iterative Incremental </a:t>
            </a:r>
            <a:r>
              <a:rPr lang="en-US" dirty="0" smtClean="0"/>
              <a:t>development (IIID) Model</a:t>
            </a:r>
            <a:endParaRPr dirty="0"/>
          </a:p>
        </p:txBody>
      </p:sp>
      <p:sp>
        <p:nvSpPr>
          <p:cNvPr id="443" name="Google Shape;443;p32"/>
          <p:cNvSpPr txBox="1">
            <a:spLocks noGrp="1"/>
          </p:cNvSpPr>
          <p:nvPr>
            <p:ph type="subTitle" idx="1"/>
          </p:nvPr>
        </p:nvSpPr>
        <p:spPr>
          <a:xfrm>
            <a:off x="534838" y="1897811"/>
            <a:ext cx="4546178" cy="2706189"/>
          </a:xfrm>
          <a:prstGeom prst="rect">
            <a:avLst/>
          </a:prstGeom>
        </p:spPr>
        <p:txBody>
          <a:bodyPr spcFirstLastPara="1" wrap="square" lIns="91425" tIns="91425" rIns="91425" bIns="91425" anchor="t" anchorCtr="0">
            <a:noAutofit/>
          </a:bodyPr>
          <a:lstStyle/>
          <a:p>
            <a:pPr marL="171450" lvl="0" indent="-171450">
              <a:buClr>
                <a:schemeClr val="dk1"/>
              </a:buClr>
              <a:buSzPts val="1100"/>
              <a:buFont typeface="Wingdings" panose="05000000000000000000" pitchFamily="2" charset="2"/>
              <a:buChar char="v"/>
            </a:pPr>
            <a:r>
              <a:rPr lang="en-US" dirty="0" smtClean="0"/>
              <a:t>Focus on dividing the project into parts such as</a:t>
            </a:r>
          </a:p>
          <a:p>
            <a:pPr marL="628650" lvl="1" indent="-171450" algn="l">
              <a:buClr>
                <a:schemeClr val="dk1"/>
              </a:buClr>
              <a:buSzPts val="1100"/>
              <a:buFont typeface="Wingdings" panose="05000000000000000000" pitchFamily="2" charset="2"/>
              <a:buChar char="q"/>
            </a:pPr>
            <a:r>
              <a:rPr lang="en-US" dirty="0" smtClean="0"/>
              <a:t>Data consumer on Odoo</a:t>
            </a:r>
          </a:p>
          <a:p>
            <a:pPr marL="628650" lvl="1" indent="-171450" algn="l">
              <a:buClr>
                <a:schemeClr val="dk1"/>
              </a:buClr>
              <a:buSzPts val="1100"/>
              <a:buFont typeface="Wingdings" panose="05000000000000000000" pitchFamily="2" charset="2"/>
              <a:buChar char="q"/>
            </a:pPr>
            <a:r>
              <a:rPr lang="en-US" dirty="0" smtClean="0"/>
              <a:t>Data producer on </a:t>
            </a:r>
            <a:r>
              <a:rPr lang="en-US" dirty="0" err="1" smtClean="0"/>
              <a:t>OpemMRS</a:t>
            </a:r>
            <a:endParaRPr lang="en-US" dirty="0" smtClean="0"/>
          </a:p>
          <a:p>
            <a:pPr marL="628650" lvl="1" indent="-171450" algn="l">
              <a:buClr>
                <a:schemeClr val="dk1"/>
              </a:buClr>
              <a:buSzPts val="1100"/>
              <a:buFont typeface="Wingdings" panose="05000000000000000000" pitchFamily="2" charset="2"/>
              <a:buChar char="q"/>
            </a:pPr>
            <a:r>
              <a:rPr lang="en-US" dirty="0" smtClean="0"/>
              <a:t>Message middleware</a:t>
            </a:r>
          </a:p>
          <a:p>
            <a:pPr marL="457200" lvl="1" indent="0" algn="l">
              <a:buClr>
                <a:schemeClr val="dk1"/>
              </a:buClr>
              <a:buSzPts val="1100"/>
              <a:buNone/>
            </a:pPr>
            <a:r>
              <a:rPr lang="en-US" dirty="0" smtClean="0"/>
              <a:t>Iterations repeated until the product reaches a desired level of functionality such messages reliably being sent from Bahmni to Oddo</a:t>
            </a:r>
          </a:p>
          <a:p>
            <a:pPr marL="457200" lvl="1" indent="0" algn="l">
              <a:buClr>
                <a:schemeClr val="dk1"/>
              </a:buClr>
              <a:buSzPts val="1100"/>
              <a:buNone/>
            </a:pPr>
            <a:r>
              <a:rPr lang="en-US" dirty="0" smtClean="0"/>
              <a:t>Enhancements and other features  added  each iteration such as scalability  to other services.</a:t>
            </a:r>
            <a:endParaRPr lang="en-US" dirty="0" smtClean="0"/>
          </a:p>
          <a:p>
            <a:pPr marL="457200" lvl="1" indent="0" algn="l">
              <a:buClr>
                <a:schemeClr val="dk1"/>
              </a:buClr>
              <a:buSzPts val="1100"/>
              <a:buNone/>
            </a:pPr>
            <a:endParaRPr lang="en-US" dirty="0" smtClean="0"/>
          </a:p>
          <a:p>
            <a:pPr marL="628650" lvl="1" indent="-171450" algn="l">
              <a:buClr>
                <a:schemeClr val="dk1"/>
              </a:buClr>
              <a:buSzPts val="1100"/>
              <a:buFont typeface="Wingdings" panose="05000000000000000000" pitchFamily="2" charset="2"/>
              <a:buChar char="q"/>
            </a:pPr>
            <a:endParaRPr lang="en-US" dirty="0" smtClean="0"/>
          </a:p>
          <a:p>
            <a:pPr marL="457200" lvl="1" indent="0" algn="l">
              <a:buClr>
                <a:schemeClr val="dk1"/>
              </a:buClr>
              <a:buSzPts val="1100"/>
              <a:buNone/>
            </a:pPr>
            <a:endParaRPr lang="en-US" dirty="0" smtClean="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246435" y="983625"/>
            <a:ext cx="3431739"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909782" y="1260448"/>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in this template? Get them at these websites:</a:t>
            </a:r>
            <a:endParaRPr dirty="0"/>
          </a:p>
          <a:p>
            <a:pPr marL="0" lvl="0" indent="0" algn="l" rtl="0">
              <a:spcBef>
                <a:spcPts val="1000"/>
              </a:spcBef>
              <a:spcAft>
                <a:spcPts val="0"/>
              </a:spcAft>
              <a:buNone/>
            </a:pPr>
            <a:r>
              <a:rPr lang="en" b="1" dirty="0"/>
              <a:t>Vectors</a:t>
            </a:r>
            <a:endParaRPr b="1" dirty="0"/>
          </a:p>
          <a:p>
            <a:pPr marL="457200" lvl="0" indent="-304800" algn="l" rtl="0">
              <a:spcBef>
                <a:spcPts val="0"/>
              </a:spcBef>
              <a:spcAft>
                <a:spcPts val="0"/>
              </a:spcAft>
              <a:buSzPts val="1200"/>
              <a:buChar char="●"/>
            </a:pPr>
            <a:r>
              <a:rPr lang="en" u="sng" dirty="0">
                <a:hlinkClick r:id="rId3"/>
              </a:rPr>
              <a:t>Gradient instagram sale posts collection</a:t>
            </a:r>
            <a:endParaRPr dirty="0"/>
          </a:p>
          <a:p>
            <a:pPr marL="457200" lvl="0" indent="-304800" algn="l" rtl="0">
              <a:spcBef>
                <a:spcPts val="0"/>
              </a:spcBef>
              <a:spcAft>
                <a:spcPts val="0"/>
              </a:spcAft>
              <a:buSzPts val="1200"/>
              <a:buChar char="●"/>
            </a:pPr>
            <a:r>
              <a:rPr lang="en" u="sng" dirty="0">
                <a:hlinkClick r:id="rId4"/>
              </a:rPr>
              <a:t>Gradient instagram sale stories collection</a:t>
            </a:r>
            <a:endParaRPr dirty="0"/>
          </a:p>
          <a:p>
            <a:pPr marL="0" lvl="0" indent="0" algn="l" rtl="0">
              <a:spcBef>
                <a:spcPts val="1000"/>
              </a:spcBef>
              <a:spcAft>
                <a:spcPts val="0"/>
              </a:spcAft>
              <a:buNone/>
            </a:pPr>
            <a:r>
              <a:rPr lang="en" b="1" dirty="0"/>
              <a:t>Photos</a:t>
            </a:r>
            <a:endParaRPr b="1" dirty="0"/>
          </a:p>
          <a:p>
            <a:pPr marL="457200" lvl="0" indent="-304800" algn="l" rtl="0">
              <a:spcBef>
                <a:spcPts val="0"/>
              </a:spcBef>
              <a:spcAft>
                <a:spcPts val="0"/>
              </a:spcAft>
              <a:buSzPts val="1200"/>
              <a:buChar char="●"/>
            </a:pPr>
            <a:r>
              <a:rPr lang="en" u="sng" dirty="0">
                <a:hlinkClick r:id="rId5"/>
              </a:rPr>
              <a:t>Modern and equipped computer lab</a:t>
            </a:r>
            <a:endParaRPr dirty="0"/>
          </a:p>
          <a:p>
            <a:pPr marL="457200" lvl="0" indent="-304800" algn="l" rtl="0">
              <a:spcBef>
                <a:spcPts val="0"/>
              </a:spcBef>
              <a:spcAft>
                <a:spcPts val="0"/>
              </a:spcAft>
              <a:buSzPts val="1200"/>
              <a:buChar char="●"/>
            </a:pPr>
            <a:r>
              <a:rPr lang="en" u="sng" dirty="0">
                <a:hlinkClick r:id="rId6"/>
              </a:rPr>
              <a:t>Website hosting concept with hands holding tablet</a:t>
            </a:r>
            <a:endParaRPr dirty="0"/>
          </a:p>
          <a:p>
            <a:pPr marL="457200" lvl="0" indent="-304800" algn="l" rtl="0">
              <a:spcBef>
                <a:spcPts val="0"/>
              </a:spcBef>
              <a:spcAft>
                <a:spcPts val="0"/>
              </a:spcAft>
              <a:buSzPts val="1200"/>
              <a:buChar char="●"/>
            </a:pPr>
            <a:r>
              <a:rPr lang="en" u="sng" dirty="0">
                <a:hlinkClick r:id="rId7"/>
              </a:rPr>
              <a:t>Side view women at office</a:t>
            </a:r>
            <a:endParaRPr dirty="0"/>
          </a:p>
          <a:p>
            <a:pPr marL="457200" lvl="0" indent="-304800" algn="l" rtl="0">
              <a:spcBef>
                <a:spcPts val="0"/>
              </a:spcBef>
              <a:spcAft>
                <a:spcPts val="0"/>
              </a:spcAft>
              <a:buSzPts val="1200"/>
              <a:buChar char="●"/>
            </a:pPr>
            <a:r>
              <a:rPr lang="en" u="sng" dirty="0">
                <a:hlinkClick r:id="rId8"/>
              </a:rPr>
              <a:t>Colleagues working together medium shot</a:t>
            </a:r>
            <a:endParaRPr dirty="0"/>
          </a:p>
          <a:p>
            <a:pPr marL="457200" lvl="0" indent="-304800" algn="l" rtl="0">
              <a:spcBef>
                <a:spcPts val="0"/>
              </a:spcBef>
              <a:spcAft>
                <a:spcPts val="0"/>
              </a:spcAft>
              <a:buSzPts val="1200"/>
              <a:buChar char="●"/>
            </a:pPr>
            <a:r>
              <a:rPr lang="en" u="sng" dirty="0">
                <a:hlinkClick r:id="rId9"/>
              </a:rPr>
              <a:t>Employees working together front view</a:t>
            </a:r>
            <a:endParaRPr dirty="0"/>
          </a:p>
          <a:p>
            <a:pPr marL="457200" lvl="0" indent="-304800" algn="l" rtl="0">
              <a:spcBef>
                <a:spcPts val="0"/>
              </a:spcBef>
              <a:spcAft>
                <a:spcPts val="0"/>
              </a:spcAft>
              <a:buSzPts val="1200"/>
              <a:buChar char="●"/>
            </a:pPr>
            <a:r>
              <a:rPr lang="en" u="sng" dirty="0">
                <a:hlinkClick r:id="rId10"/>
              </a:rPr>
              <a:t>Modern and equipped computer lab</a:t>
            </a:r>
            <a:endParaRPr dirty="0"/>
          </a:p>
          <a:p>
            <a:pPr marL="0" lvl="0" indent="0" algn="l" rtl="0">
              <a:spcBef>
                <a:spcPts val="1000"/>
              </a:spcBef>
              <a:spcAft>
                <a:spcPts val="0"/>
              </a:spcAft>
              <a:buNone/>
            </a:pPr>
            <a:r>
              <a:rPr lang="en" b="1" dirty="0"/>
              <a:t>Icons</a:t>
            </a:r>
            <a:endParaRPr b="1" dirty="0"/>
          </a:p>
          <a:p>
            <a:pPr marL="457200" lvl="0" indent="-304800" algn="l" rtl="0">
              <a:lnSpc>
                <a:spcPct val="115000"/>
              </a:lnSpc>
              <a:spcBef>
                <a:spcPts val="0"/>
              </a:spcBef>
              <a:spcAft>
                <a:spcPts val="0"/>
              </a:spcAft>
              <a:buSzPts val="1200"/>
              <a:buChar char="●"/>
            </a:pPr>
            <a:r>
              <a:rPr lang="en" u="sng" dirty="0">
                <a:hlinkClick r:id="rId11"/>
              </a:rPr>
              <a:t>Icon Pack: Cloud Computing | Lineal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4" y="2988510"/>
            <a:ext cx="5096825" cy="10408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err="1" smtClean="0"/>
              <a:t>Bahmni</a:t>
            </a:r>
            <a:r>
              <a:rPr lang="en-US" sz="1400" dirty="0" smtClean="0"/>
              <a:t> combines three open source products</a:t>
            </a:r>
          </a:p>
          <a:p>
            <a:pPr marL="285750" lvl="0" indent="-285750" algn="l" rtl="0">
              <a:spcBef>
                <a:spcPts val="0"/>
              </a:spcBef>
              <a:spcAft>
                <a:spcPts val="0"/>
              </a:spcAft>
              <a:buFont typeface="Wingdings" panose="05000000000000000000" pitchFamily="2" charset="2"/>
              <a:buChar char="v"/>
            </a:pPr>
            <a:r>
              <a:rPr lang="en-US" sz="1400" dirty="0" err="1" smtClean="0"/>
              <a:t>OpenMRS</a:t>
            </a:r>
            <a:r>
              <a:rPr lang="en-US" sz="1400" dirty="0" smtClean="0"/>
              <a:t> Distribution: For electronic medical recording</a:t>
            </a:r>
          </a:p>
          <a:p>
            <a:pPr marL="285750" lvl="0" indent="-285750" algn="l" rtl="0">
              <a:spcBef>
                <a:spcPts val="0"/>
              </a:spcBef>
              <a:spcAft>
                <a:spcPts val="0"/>
              </a:spcAft>
              <a:buFont typeface="Wingdings" panose="05000000000000000000" pitchFamily="2" charset="2"/>
              <a:buChar char="v"/>
            </a:pPr>
            <a:r>
              <a:rPr lang="en-US" sz="1400" dirty="0" err="1" smtClean="0"/>
              <a:t>OpenERP</a:t>
            </a:r>
            <a:r>
              <a:rPr lang="en-US" sz="1400" dirty="0" smtClean="0"/>
              <a:t>: For Hospital Operations</a:t>
            </a:r>
          </a:p>
          <a:p>
            <a:pPr marL="285750" lvl="0" indent="-285750" algn="l" rtl="0">
              <a:spcBef>
                <a:spcPts val="0"/>
              </a:spcBef>
              <a:spcAft>
                <a:spcPts val="0"/>
              </a:spcAft>
              <a:buFont typeface="Wingdings" panose="05000000000000000000" pitchFamily="2" charset="2"/>
              <a:buChar char="v"/>
            </a:pPr>
            <a:r>
              <a:rPr lang="en-US" sz="1400" dirty="0" err="1" smtClean="0"/>
              <a:t>OpenELIS</a:t>
            </a:r>
            <a:r>
              <a:rPr lang="en-US" sz="1400" dirty="0" smtClean="0"/>
              <a:t>: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1777</Words>
  <Application>Microsoft Office PowerPoint</Application>
  <PresentationFormat>On-screen Show (16:9)</PresentationFormat>
  <Paragraphs>308</Paragraphs>
  <Slides>35</Slides>
  <Notes>35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Open Sans</vt:lpstr>
      <vt:lpstr>Barlow Medium</vt:lpstr>
      <vt:lpstr>Raleway</vt:lpstr>
      <vt:lpstr>Space Grotesk</vt:lpstr>
      <vt:lpstr>Nunito Light</vt:lpstr>
      <vt:lpstr>Anaheim</vt:lpstr>
      <vt:lpstr>Barlow</vt:lpstr>
      <vt:lpstr>Arial</vt:lpstr>
      <vt:lpstr>Wingdings</vt:lpstr>
      <vt:lpstr> Website Migration Project Proposal by Slidesgo</vt:lpstr>
      <vt:lpstr>Improving Integration between Bahmni ERM and Odoo</vt:lpstr>
      <vt:lpstr>Contents of this template</vt:lpstr>
      <vt:lpstr>Table of contents</vt:lpstr>
      <vt:lpstr>How to create a project proposal</vt:lpstr>
      <vt:lpstr>Overview</vt:lpstr>
      <vt:lpstr>Objectives</vt:lpstr>
      <vt:lpstr>Background</vt:lpstr>
      <vt:lpstr>Resources</vt:lpstr>
      <vt:lpstr>PowerPoint Presentation</vt:lpstr>
      <vt:lpstr>PowerPoint Presentation</vt:lpstr>
      <vt:lpstr>Odooo</vt:lpstr>
      <vt:lpstr>Integration and Interoperabity</vt:lpstr>
      <vt:lpstr>PowerPoint Presentation</vt:lpstr>
      <vt:lpstr>200 units</vt:lpstr>
      <vt:lpstr>Problem And Scope</vt:lpstr>
      <vt:lpstr>Scope Statement</vt:lpstr>
      <vt:lpstr>Objectives</vt:lpstr>
      <vt:lpstr>Requirements</vt:lpstr>
      <vt:lpstr>solutions</vt:lpstr>
      <vt:lpstr>Solution options</vt:lpstr>
      <vt:lpstr>methodology</vt:lpstr>
      <vt:lpstr>Iterative Incremental development (IIID) Model</vt:lpstr>
      <vt:lpstr>Deliverables and time frame</vt:lpstr>
      <vt:lpstr>Project activities</vt:lpstr>
      <vt:lpstr>Project timeline</vt:lpstr>
      <vt:lpstr>Project roadmap</vt:lpstr>
      <vt:lpstr>10 million</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47</cp:revision>
  <dcterms:modified xsi:type="dcterms:W3CDTF">2023-11-14T15:10:36Z</dcterms:modified>
</cp:coreProperties>
</file>